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5" r:id="rId3"/>
    <p:sldId id="267" r:id="rId4"/>
    <p:sldId id="266" r:id="rId5"/>
    <p:sldId id="268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369" autoAdjust="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3D1978-2DC8-4315-B3A3-EE6B4A65C11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C28054-B45D-4568-B3F8-7A38B36B7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551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DCDBBF-C81E-43B0-B6AF-18E256E15C5C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E01CED-DED0-4601-B2AE-0EE477FB4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99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93740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028070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238602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4287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59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22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87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589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2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578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0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00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7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75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99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779E-1578-4ABC-AA5C-A8AF0F9778A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08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3403" y="1371600"/>
            <a:ext cx="8077200" cy="1988127"/>
          </a:xfrm>
        </p:spPr>
        <p:txBody>
          <a:bodyPr>
            <a:noAutofit/>
          </a:bodyPr>
          <a:lstStyle/>
          <a:p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en-GB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en-GB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en-US" altLang="en-US" b="1" dirty="0" err="1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উদ্যোগে</a:t>
            </a:r>
            <a:r>
              <a:rPr lang="bn-BD" altLang="en-US" b="1" dirty="0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র </a:t>
            </a:r>
            <a:r>
              <a:rPr lang="en-US" altLang="en-US" b="1" dirty="0" err="1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শিরোনাম</a:t>
            </a:r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en-US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>“</a:t>
            </a:r>
            <a:r>
              <a:rPr lang="bn-IN" sz="3600" dirty="0" smtClean="0">
                <a:ea typeface="Nikosh"/>
                <a:cs typeface="Nikosh"/>
              </a:rPr>
              <a:t>ওয়ার্ল্ড </a:t>
            </a:r>
            <a:r>
              <a:rPr lang="bn-IN" sz="3600" dirty="0">
                <a:ea typeface="Nikosh"/>
                <a:cs typeface="Nikosh"/>
              </a:rPr>
              <a:t>ট্রেড ডিরেক্টরিঃ ক্যানেকটিং দ্যা </a:t>
            </a:r>
            <a:r>
              <a:rPr lang="bn-IN" sz="3600" dirty="0" smtClean="0">
                <a:ea typeface="Nikosh"/>
                <a:cs typeface="Nikosh"/>
              </a:rPr>
              <a:t>ওয়ার্ল্ড” </a:t>
            </a:r>
            <a:r>
              <a:rPr lang="bn-BD" b="1" dirty="0" smtClean="0"/>
              <a:t/>
            </a:r>
            <a:br>
              <a:rPr lang="bn-BD" b="1" dirty="0" smtClean="0"/>
            </a:br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b="1" dirty="0" smtClean="0"/>
              <a:t/>
            </a:r>
            <a:br>
              <a:rPr lang="bn-BD" b="1" dirty="0" smtClean="0"/>
            </a:br>
            <a: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en-US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en-US" altLang="en-US" b="1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endParaRPr lang="en-US" altLang="en-US" b="1" dirty="0" smtClean="0">
              <a:latin typeface="Nikosh" pitchFamily="2" charset="0"/>
              <a:ea typeface="Nikosh" pitchFamily="2" charset="0"/>
              <a:cs typeface="Nikosh" pitchFamily="2" charset="0"/>
            </a:endParaRPr>
          </a:p>
        </p:txBody>
      </p:sp>
      <p:pic>
        <p:nvPicPr>
          <p:cNvPr id="2051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48600" y="6927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5093573"/>
              </p:ext>
            </p:extLst>
          </p:nvPr>
        </p:nvGraphicFramePr>
        <p:xfrm>
          <a:off x="381000" y="4169663"/>
          <a:ext cx="8458200" cy="143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802"/>
                <a:gridCol w="3018853"/>
                <a:gridCol w="264654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নাম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পদবি 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কর্মস্থল</a:t>
                      </a:r>
                      <a:r>
                        <a:rPr lang="bn-BD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T="45703" marB="45703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8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মোঃ হাফিজুর রহমান </a:t>
                      </a:r>
                      <a:endParaRPr lang="en-GB" sz="2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8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সিনিঃ সঃ সচিব </a:t>
                      </a:r>
                      <a:endParaRPr lang="en-GB" sz="2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8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ট্যারিফ কমিশন </a:t>
                      </a:r>
                      <a:endParaRPr lang="en-GB" sz="2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64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8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মোঃ আকরাম হোসেন </a:t>
                      </a:r>
                      <a:endParaRPr lang="en-GB" sz="2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8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সিস্টেম এনালিস্ট </a:t>
                      </a:r>
                      <a:endParaRPr lang="en-GB" sz="2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800" dirty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ট্যারিফ কমিশন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6858000" cy="962895"/>
          </a:xfrm>
        </p:spPr>
        <p:txBody>
          <a:bodyPr>
            <a:noAutofit/>
          </a:bodyPr>
          <a:lstStyle/>
          <a:p>
            <a:r>
              <a:rPr lang="bn-IN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বাস্তবায়নকারীঃ</a:t>
            </a:r>
            <a:endParaRPr lang="en-US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5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222" y="384365"/>
            <a:ext cx="6858000" cy="744780"/>
          </a:xfrm>
        </p:spPr>
        <p:txBody>
          <a:bodyPr>
            <a:noAutofit/>
          </a:bodyPr>
          <a:lstStyle/>
          <a:p>
            <a:r>
              <a:rPr lang="bn-IN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বিদ্যমান </a:t>
            </a:r>
            <a:r>
              <a:rPr lang="bn-IN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সেবাদান পদ্ধতিঃ </a:t>
            </a:r>
            <a:endParaRPr lang="en-US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23936" y="4191000"/>
            <a:ext cx="6858000" cy="199763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endParaRPr lang="bn-IN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48600" y="6927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96227" y="4247702"/>
            <a:ext cx="6858000" cy="962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2793" y="2743200"/>
            <a:ext cx="77640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bn-IN" sz="2800" dirty="0">
                <a:latin typeface="Times New Roman"/>
                <a:ea typeface="Nikosh"/>
                <a:cs typeface="Nikosh"/>
              </a:rPr>
              <a:t>ফোনে চাহিবা মাত্র; </a:t>
            </a:r>
            <a:endParaRPr lang="en-GB" sz="2800" dirty="0">
              <a:latin typeface="Times New Roman"/>
              <a:ea typeface="Times New Roman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bn-IN" sz="2800" dirty="0">
                <a:latin typeface="Times New Roman"/>
                <a:ea typeface="Nikosh"/>
                <a:cs typeface="Nikosh"/>
              </a:rPr>
              <a:t>ইমেইল ও ওয়েবসাইট এর মাধ্যমে সেবাটি প্রদান করা হয়ে থাকে</a:t>
            </a:r>
            <a:r>
              <a:rPr lang="hi-IN" sz="2800" dirty="0">
                <a:latin typeface="Times New Roman"/>
                <a:ea typeface="Nikosh"/>
                <a:cs typeface="Nikosh"/>
              </a:rPr>
              <a:t>; </a:t>
            </a:r>
            <a:endParaRPr lang="en-GB" sz="2800" dirty="0">
              <a:effectLst/>
              <a:latin typeface="Times New Roman"/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29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134" y="765562"/>
            <a:ext cx="6858000" cy="744780"/>
          </a:xfrm>
        </p:spPr>
        <p:txBody>
          <a:bodyPr>
            <a:noAutofit/>
          </a:bodyPr>
          <a:lstStyle/>
          <a:p>
            <a:r>
              <a:rPr lang="bn-IN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সমস্যার বিবৃতিঃ </a:t>
            </a:r>
            <a:endParaRPr lang="en-US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23936" y="4191000"/>
            <a:ext cx="6858000" cy="199763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endParaRPr lang="bn-IN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48600" y="6927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96227" y="4247702"/>
            <a:ext cx="6858000" cy="962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85934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400" dirty="0">
                <a:latin typeface="Nikosh" pitchFamily="2" charset="0"/>
                <a:ea typeface="Nikosh"/>
                <a:cs typeface="Nikosh" pitchFamily="2" charset="0"/>
              </a:rPr>
              <a:t>কান্ট্রি প্রোফাইল এর তথ্য পেয়ে বাণিজ্য বিশেষজ্ঞগন , ব্যাবসায়ী, আমদানি ও রপ্তানিকারকগন  যাতে সহজে সঠিক ব্যবসায়িক ও নীতিগত  </a:t>
            </a:r>
            <a:r>
              <a:rPr lang="en-US" sz="2400" dirty="0" err="1">
                <a:latin typeface="Nikosh" pitchFamily="2" charset="0"/>
                <a:ea typeface="Nikosh"/>
                <a:cs typeface="Nikosh" pitchFamily="2" charset="0"/>
              </a:rPr>
              <a:t>সিদ্ধান্ত</a:t>
            </a:r>
            <a:r>
              <a:rPr lang="bn-IN" sz="2400" dirty="0">
                <a:latin typeface="Nikosh" pitchFamily="2" charset="0"/>
                <a:ea typeface="Nikosh"/>
                <a:cs typeface="Nikosh" pitchFamily="2" charset="0"/>
              </a:rPr>
              <a:t> নিতে পারে এই উদ্দেশ্য নিজস্ব উদ্যোগে কাজটি হাতে নেয়া হয়</a:t>
            </a:r>
            <a:r>
              <a:rPr lang="hi-IN" sz="2400" dirty="0">
                <a:latin typeface="Nikosh" pitchFamily="2" charset="0"/>
                <a:ea typeface="Nikosh"/>
                <a:cs typeface="Nikosh" pitchFamily="2" charset="0"/>
              </a:rPr>
              <a:t>। </a:t>
            </a:r>
            <a:r>
              <a:rPr lang="bn-IN" sz="2400" dirty="0">
                <a:latin typeface="Nikosh" pitchFamily="2" charset="0"/>
                <a:ea typeface="Nikosh"/>
                <a:cs typeface="Nikosh" pitchFamily="2" charset="0"/>
              </a:rPr>
              <a:t>কাজটি জটিল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 ,</a:t>
            </a:r>
            <a:r>
              <a:rPr lang="bn-IN" sz="2400" dirty="0">
                <a:latin typeface="Nikosh" pitchFamily="2" charset="0"/>
                <a:ea typeface="Nikosh"/>
                <a:cs typeface="Nikosh" pitchFamily="2" charset="0"/>
              </a:rPr>
              <a:t>সম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য়</a:t>
            </a:r>
            <a:r>
              <a:rPr lang="bn-IN" sz="2400" dirty="0">
                <a:latin typeface="Nikosh" pitchFamily="2" charset="0"/>
                <a:ea typeface="Nikosh"/>
                <a:cs typeface="Nikosh" pitchFamily="2" charset="0"/>
              </a:rPr>
              <a:t>সাপেক্ষ </a:t>
            </a:r>
            <a:r>
              <a:rPr lang="en-US" sz="2400" dirty="0" err="1">
                <a:latin typeface="Nikosh" pitchFamily="2" charset="0"/>
                <a:ea typeface="Nikosh"/>
                <a:cs typeface="Nikosh" pitchFamily="2" charset="0"/>
              </a:rPr>
              <a:t>হওয়ায়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ea typeface="Nikosh"/>
                <a:cs typeface="Nikosh" pitchFamily="2" charset="0"/>
              </a:rPr>
              <a:t>কাজটি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ea typeface="Nikosh"/>
                <a:cs typeface="Nikosh" pitchFamily="2" charset="0"/>
              </a:rPr>
              <a:t>করতে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 </a:t>
            </a:r>
            <a:r>
              <a:rPr lang="bn-IN" sz="2400" dirty="0">
                <a:latin typeface="Nikosh" pitchFamily="2" charset="0"/>
                <a:ea typeface="Nikosh"/>
                <a:cs typeface="Nikosh" pitchFamily="2" charset="0"/>
              </a:rPr>
              <a:t>অনাগ্রহের প্রবণতা লক্ষ্য করা যায়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।  </a:t>
            </a:r>
            <a:r>
              <a:rPr lang="en-US" sz="2400" dirty="0" err="1">
                <a:latin typeface="Nikosh" pitchFamily="2" charset="0"/>
                <a:ea typeface="Nikosh"/>
                <a:cs typeface="Nikosh" pitchFamily="2" charset="0"/>
              </a:rPr>
              <a:t>কাজটি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 </a:t>
            </a:r>
            <a:r>
              <a:rPr lang="bn-IN" sz="2400" dirty="0">
                <a:latin typeface="Nikosh" pitchFamily="2" charset="0"/>
                <a:ea typeface="Nikosh"/>
                <a:cs typeface="Nikosh" pitchFamily="2" charset="0"/>
              </a:rPr>
              <a:t>সম্পন্ন করতে পদ্ধতিগত জটিলতা  থাকায়। সঠিকভাবে কাজটি করার জন্য প্রযুক্তিগত বাধা। উদ্যোগ না নেয়ার মানসিকতা ও কাজটি নিজের মনে না  করা।  বিভিন্ন ধাপে পুনরাবৃত্তি(ডুপ্লিকেসি) হওয়ায়  কাজটি করতে বিলম্ব হয়। বিভিন্ন উৎস হতে ডাটা সংগ্রহপূর্বক তা প্রসেস করে কান্ট্রি প্রোফাইলের উপযোগী করে তোলা </a:t>
            </a:r>
            <a:r>
              <a:rPr lang="en-US" sz="2400" dirty="0" err="1">
                <a:latin typeface="Nikosh" pitchFamily="2" charset="0"/>
                <a:ea typeface="Nikosh"/>
                <a:cs typeface="Nikosh" pitchFamily="2" charset="0"/>
              </a:rPr>
              <a:t>যথেষ্ট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ea typeface="Nikosh"/>
                <a:cs typeface="Nikosh" pitchFamily="2" charset="0"/>
              </a:rPr>
              <a:t>কঠিন</a:t>
            </a:r>
            <a:r>
              <a:rPr lang="en-US" sz="2400" dirty="0">
                <a:latin typeface="Nikosh" pitchFamily="2" charset="0"/>
                <a:ea typeface="Nikosh"/>
                <a:cs typeface="Nikosh" pitchFamily="2" charset="0"/>
              </a:rPr>
              <a:t>। </a:t>
            </a:r>
            <a:endParaRPr lang="en-GB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22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66" y="1981200"/>
            <a:ext cx="8838036" cy="365760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bn-IN" sz="2800" dirty="0">
                <a:latin typeface="Times New Roman"/>
                <a:ea typeface="Times New Roman"/>
                <a:cs typeface="Nikosh"/>
              </a:rPr>
              <a:t>কাজটি নিজের মনে করে এমন একটি টিম গঠন করা এবং তাদের মুটিবেট করা। প্রত্যেক সদস্যকে প্রশিক্ষণ প্রদান করে সঠিক  </a:t>
            </a:r>
            <a:r>
              <a:rPr lang="bn-IN" sz="2800" dirty="0">
                <a:latin typeface="Times New Roman"/>
                <a:ea typeface="Nikosh"/>
                <a:cs typeface="Nikosh"/>
              </a:rPr>
              <a:t>প্রসেসিং লাইনে এ সেটআপ করা। স্টেকহোল্ডার ও বিশেষজ্ঞ মতামত নিয়ে টেমপ্লেট চূড়ান্ত করা। কান্ট্রি প্রোফাইল প্রস্তুতকারী সদস্যদের  প্রণোদনা /  প্রশিক্ষণে প্রাধান্য দেওয়া।    </a:t>
            </a:r>
            <a:r>
              <a:rPr lang="bn-IN" sz="2800" dirty="0">
                <a:latin typeface="Times New Roman"/>
                <a:ea typeface="Times New Roman"/>
                <a:cs typeface="Nikosh"/>
              </a:rPr>
              <a:t>  </a:t>
            </a:r>
            <a:endParaRPr lang="en-GB" sz="1600" dirty="0">
              <a:latin typeface="Times New Roman"/>
              <a:ea typeface="Times New Roman"/>
              <a:cs typeface="Calibri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55777" y="2286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54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284" y="114300"/>
            <a:ext cx="8229600" cy="876300"/>
          </a:xfrm>
        </p:spPr>
        <p:txBody>
          <a:bodyPr>
            <a:normAutofit/>
          </a:bodyPr>
          <a:lstStyle/>
          <a:p>
            <a:pPr algn="ctr"/>
            <a:r>
              <a:rPr lang="bn-IN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নতুন সেবাদান পদ্ধতিঃ</a:t>
            </a:r>
            <a:endParaRPr lang="en-US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55777" y="2286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4475" y="838200"/>
            <a:ext cx="5876925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932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393700" y="386259"/>
            <a:ext cx="822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altLang="en-US" sz="44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প্রত্যাশিত </a:t>
            </a:r>
            <a:r>
              <a:rPr lang="bn-BD" altLang="en-US" sz="4400" b="1" dirty="0" smtClean="0">
                <a:solidFill>
                  <a:srgbClr val="00B0F0"/>
                </a:solidFill>
                <a:latin typeface="Nikosh" pitchFamily="2" charset="0"/>
                <a:cs typeface="Nikosh" panose="02000000000000000000" pitchFamily="2" charset="0"/>
              </a:rPr>
              <a:t>ফলাফল (TCV) </a:t>
            </a:r>
            <a:endParaRPr lang="bn-BD" altLang="en-US" sz="4400" b="1" dirty="0">
              <a:solidFill>
                <a:srgbClr val="00B0F0"/>
              </a:solidFill>
              <a:latin typeface="Nikosh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7013884"/>
              </p:ext>
            </p:extLst>
          </p:nvPr>
        </p:nvGraphicFramePr>
        <p:xfrm>
          <a:off x="393700" y="1235202"/>
          <a:ext cx="8445499" cy="487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08838"/>
                <a:gridCol w="1584522"/>
                <a:gridCol w="1346844"/>
                <a:gridCol w="1505295"/>
              </a:tblGrid>
              <a:tr h="28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kern="12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সময়</a:t>
                      </a:r>
                      <a:endParaRPr lang="en-US" sz="280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kern="12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খরচ</a:t>
                      </a:r>
                      <a:endParaRPr lang="en-US" sz="280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kern="12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যাতায়াত</a:t>
                      </a:r>
                      <a:endParaRPr lang="en-US" sz="280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</a:tr>
              <a:tr h="2400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kern="12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আইডিয়া বাস্তবায়নের আগে</a:t>
                      </a:r>
                      <a:endParaRPr lang="en-US" sz="280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৪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০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০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kern="12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আইডিয়া বাস্তবায়নের পরে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২.৫ 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০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 dirty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০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75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kern="12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আইডিয়া বাস্তবায়নের ফলে সেবাগ্রহিতার প্রত্যাশিত বেনিফিট</a:t>
                      </a:r>
                      <a:endParaRPr lang="en-US" sz="2800" b="1" dirty="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</a:tr>
              <a:tr h="205740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অন্যান্য</a:t>
                      </a:r>
                      <a:r>
                        <a:rPr lang="bn-IN" sz="2800" baseline="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সুবিধাঃ</a:t>
                      </a:r>
                    </a:p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n-BD" sz="2800" dirty="0" smtClean="0">
                          <a:effectLst/>
                          <a:ea typeface="Nikosh"/>
                          <a:cs typeface="Nikosh"/>
                        </a:rPr>
                        <a:t>সেবাপ্রদানের ফলে কৃষকদের দুর্ভোগ হ্রাস পাবে ও ধানের ফলন বৃদ্ধি পাবে। 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286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12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200400" y="623455"/>
            <a:ext cx="23743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n-BD" altLang="en-US" sz="4400" b="1" dirty="0">
                <a:solidFill>
                  <a:srgbClr val="00B0F0"/>
                </a:solidFill>
                <a:latin typeface="Nikosh" pitchFamily="2" charset="0"/>
                <a:cs typeface="Nikosh" panose="02000000000000000000" pitchFamily="2" charset="0"/>
              </a:rPr>
              <a:t>রিসোর্স ম্যাপ</a:t>
            </a:r>
            <a:endParaRPr lang="en-US" altLang="en-US" sz="4400" b="1" dirty="0">
              <a:solidFill>
                <a:srgbClr val="00B0F0"/>
              </a:solidFill>
              <a:latin typeface="Nikosh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8115097"/>
              </p:ext>
            </p:extLst>
          </p:nvPr>
        </p:nvGraphicFramePr>
        <p:xfrm>
          <a:off x="457200" y="1321752"/>
          <a:ext cx="8229600" cy="5124006"/>
        </p:xfrm>
        <a:graphic>
          <a:graphicData uri="http://schemas.openxmlformats.org/drawingml/2006/table">
            <a:tbl>
              <a:tblPr firstRow="1" firstCol="1" bandRow="1"/>
              <a:tblGrid>
                <a:gridCol w="2629053"/>
                <a:gridCol w="2629053"/>
                <a:gridCol w="1485747"/>
                <a:gridCol w="1485747"/>
              </a:tblGrid>
              <a:tr h="4095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 dirty="0">
                          <a:effectLst/>
                          <a:latin typeface="Times New Roman"/>
                          <a:ea typeface="Nikosh"/>
                          <a:cs typeface="Nikosh"/>
                        </a:rPr>
                        <a:t>প্রয়োজনীয় সম্পদ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>
                          <a:effectLst/>
                          <a:latin typeface="Times New Roman"/>
                          <a:ea typeface="Nikosh"/>
                          <a:cs typeface="Nikosh"/>
                        </a:rPr>
                        <a:t>কোথা হতে পাওয়া যাবে?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 dirty="0">
                          <a:effectLst/>
                          <a:latin typeface="Times New Roman"/>
                          <a:ea typeface="Nikosh"/>
                          <a:cs typeface="Nikosh"/>
                        </a:rPr>
                        <a:t>খাত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>
                          <a:effectLst/>
                          <a:latin typeface="Times New Roman"/>
                          <a:ea typeface="Nikosh"/>
                          <a:cs typeface="Nikosh"/>
                        </a:rPr>
                        <a:t>বিবরণ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>
                          <a:effectLst/>
                          <a:latin typeface="Times New Roman"/>
                          <a:ea typeface="Nikosh"/>
                          <a:cs typeface="Nikosh"/>
                        </a:rPr>
                        <a:t>প্রয়োজনীয় অর্থ (টাকা)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 dirty="0">
                          <a:effectLst/>
                          <a:latin typeface="Times New Roman"/>
                          <a:ea typeface="Nikosh"/>
                          <a:cs typeface="Nikosh"/>
                        </a:rPr>
                        <a:t>জনবল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৫ জন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০.০০ 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বিদ্যমান 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 dirty="0">
                          <a:effectLst/>
                          <a:latin typeface="Times New Roman"/>
                          <a:ea typeface="Nikosh"/>
                          <a:cs typeface="Nikosh"/>
                        </a:rPr>
                        <a:t>বস্তুগত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ল্যাপটপ ৫ টি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২০০০০০.০০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উদ্ভাবন/গবেষণা খাত 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ইন্টারনেট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৩০০০০.০০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উদ্ভাবন/গবেষণা খাত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 dirty="0">
                          <a:effectLst/>
                          <a:latin typeface="Times New Roman"/>
                          <a:ea typeface="Nikosh"/>
                          <a:cs typeface="Nikosh"/>
                        </a:rPr>
                        <a:t>সফটওয়ার/মোবাইল এ্যাপস ডেভেলপ/ক্রয়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ট্রেড ডাটাব্যাংকের লাইসেন্স ক্রয়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 dirty="0" smtClean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৫</a:t>
                      </a:r>
                      <a:r>
                        <a:rPr lang="bn-BD" sz="2400" dirty="0" smtClean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০</a:t>
                      </a:r>
                      <a:r>
                        <a:rPr lang="bn-IN" sz="2400" dirty="0" smtClean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০০০০.০০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উদ্ভাবন/গবেষণা খাত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>
                          <a:effectLst/>
                          <a:latin typeface="Times New Roman"/>
                          <a:ea typeface="Nikosh"/>
                          <a:cs typeface="Nikosh"/>
                        </a:rPr>
                        <a:t>  অন্যান্য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প্রশিক্ষণ বাবদ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২০০০০০.০০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উদ্ভাবন/গবেষণা খাত</a:t>
                      </a:r>
                      <a:endParaRPr lang="en-GB" sz="2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"/>
                          <a:ea typeface="Nikosh"/>
                          <a:cs typeface="Calibri"/>
                        </a:rPr>
                        <a:t> </a:t>
                      </a:r>
                      <a:r>
                        <a:rPr lang="bn-BD" sz="2400" dirty="0">
                          <a:effectLst/>
                          <a:latin typeface="Times New Roman"/>
                          <a:ea typeface="Nikosh"/>
                          <a:cs typeface="Nikosh"/>
                        </a:rPr>
                        <a:t>প্রয়োজনীয় মোট অর্থ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n-BD" sz="2400" dirty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   </a:t>
                      </a:r>
                      <a:r>
                        <a:rPr lang="bn-BD" sz="2400" dirty="0" smtClean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৭,</a:t>
                      </a:r>
                      <a:r>
                        <a:rPr lang="bn-BD" sz="2400" dirty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৫</a:t>
                      </a:r>
                      <a:r>
                        <a:rPr lang="bn-BD" sz="2400" dirty="0" smtClean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০,০০০ </a:t>
                      </a:r>
                      <a:r>
                        <a:rPr lang="bn-BD" sz="2400" dirty="0">
                          <a:effectLst/>
                          <a:latin typeface="Times New Roman"/>
                          <a:ea typeface="Times New Roman"/>
                          <a:cs typeface="Nikosh"/>
                        </a:rPr>
                        <a:t>টাকা   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53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762000" y="2590800"/>
            <a:ext cx="7543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bn-BD" altLang="en-US" sz="8000" dirty="0" smtClean="0">
                <a:latin typeface="Nikosh" pitchFamily="2" charset="0"/>
                <a:cs typeface="Nikosh" panose="02000000000000000000" pitchFamily="2" charset="0"/>
              </a:rPr>
              <a:t>  </a:t>
            </a:r>
            <a:r>
              <a:rPr lang="en-US" altLang="en-US" sz="8000" dirty="0" err="1" smtClean="0">
                <a:latin typeface="Nikosh" pitchFamily="2" charset="0"/>
                <a:cs typeface="Nikosh" panose="02000000000000000000" pitchFamily="2" charset="0"/>
              </a:rPr>
              <a:t>সকলকে</a:t>
            </a:r>
            <a:r>
              <a:rPr lang="en-US" altLang="en-US" sz="8000" dirty="0" smtClean="0">
                <a:latin typeface="Nikosh" pitchFamily="2" charset="0"/>
                <a:cs typeface="Nikosh" panose="02000000000000000000" pitchFamily="2" charset="0"/>
              </a:rPr>
              <a:t> </a:t>
            </a:r>
            <a:r>
              <a:rPr lang="en-US" altLang="en-US" sz="8000" dirty="0" err="1">
                <a:latin typeface="Nikosh" pitchFamily="2" charset="0"/>
                <a:cs typeface="Nikosh" panose="02000000000000000000" pitchFamily="2" charset="0"/>
              </a:rPr>
              <a:t>ধন্যবাদ</a:t>
            </a:r>
            <a:endParaRPr lang="en-US" altLang="en-US" sz="8000" dirty="0">
              <a:latin typeface="Nikosh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34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685800" y="2286000"/>
            <a:ext cx="777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80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altLang="en-US" sz="8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altLang="en-US" sz="8000" dirty="0" err="1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altLang="en-US" sz="8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altLang="en-US" sz="8000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altLang="en-US" sz="8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altLang="en-US" sz="8000" dirty="0" err="1">
                <a:latin typeface="Nikosh" pitchFamily="2" charset="0"/>
                <a:cs typeface="Nikosh" pitchFamily="2" charset="0"/>
              </a:rPr>
              <a:t>প্রশ্ন</a:t>
            </a:r>
            <a:r>
              <a:rPr lang="en-US" altLang="en-US" sz="8000" dirty="0">
                <a:latin typeface="Nikosh" pitchFamily="2" charset="0"/>
                <a:cs typeface="Nikosh" pitchFamily="2" charset="0"/>
              </a:rPr>
              <a:t>?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7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293</Words>
  <Application>Microsoft Office PowerPoint</Application>
  <PresentationFormat>On-screen Show (4:3)</PresentationFormat>
  <Paragraphs>63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উদ্যোগের শিরোনাম “ওয়ার্ল্ড ট্রেড ডিরেক্টরিঃ ক্যানেকটিং দ্যা ওয়ার্ল্ড”        </vt:lpstr>
      <vt:lpstr>বিদ্যমান সেবাদান পদ্ধতিঃ </vt:lpstr>
      <vt:lpstr>সমস্যার বিবৃতিঃ </vt:lpstr>
      <vt:lpstr>সমাধানঃ</vt:lpstr>
      <vt:lpstr>নতুন সেবাদান পদ্ধতিঃ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Bongkim</dc:creator>
  <cp:lastModifiedBy>SystemAnalyst</cp:lastModifiedBy>
  <cp:revision>162</cp:revision>
  <cp:lastPrinted>2016-08-30T09:25:35Z</cp:lastPrinted>
  <dcterms:created xsi:type="dcterms:W3CDTF">2015-12-14T13:08:07Z</dcterms:created>
  <dcterms:modified xsi:type="dcterms:W3CDTF">2018-04-07T06:44:02Z</dcterms:modified>
</cp:coreProperties>
</file>